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5e98187e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5e98187e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5e98187e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15e98187e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4bc3bfcf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24bc3bfcf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1b2496a641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1b2496a641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15e98183a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15e98183a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15e98183a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15e98183a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15e98187e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15e98187e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24bc3bfcf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24bc3bfcf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4bc3bfc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24bc3bfc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24bc3bfcf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24bc3bfc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5e98183a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15e98183a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1b2496a64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1b2496a64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b2496a641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1b2496a641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1b2496a64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1b2496a64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1b2496a641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1b2496a641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4bc3bfcf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24bc3bfcf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24bc3bfcf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24bc3bfcf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4bc3bfcf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4bc3bfcf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24bc3bfcf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24bc3bfcf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4bc3bfcf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24bc3bfcf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24bc3bfcf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24bc3bfcf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4bc3bfcf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24bc3bfcf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15e98183a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15e98183a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1b2496a64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1b2496a64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ctrTitle"/>
          </p:nvPr>
        </p:nvSpPr>
        <p:spPr>
          <a:xfrm>
            <a:off x="729450" y="1322450"/>
            <a:ext cx="78651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Two stage Portfolio optimisation using Ball Mapper Algorithm</a:t>
            </a:r>
            <a:endParaRPr sz="3400"/>
          </a:p>
        </p:txBody>
      </p:sp>
      <p:sp>
        <p:nvSpPr>
          <p:cNvPr id="136" name="Google Shape;136;p17"/>
          <p:cNvSpPr txBox="1"/>
          <p:nvPr>
            <p:ph idx="1" type="subTitle"/>
          </p:nvPr>
        </p:nvSpPr>
        <p:spPr>
          <a:xfrm>
            <a:off x="729600" y="29217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Ritvik Gupta 2019MT10512</a:t>
            </a:r>
            <a:endParaRPr/>
          </a:p>
          <a:p>
            <a:pPr indent="0" lvl="0" marL="0" rtl="0" algn="l">
              <a:spcBef>
                <a:spcPts val="0"/>
              </a:spcBef>
              <a:spcAft>
                <a:spcPts val="0"/>
              </a:spcAft>
              <a:buNone/>
            </a:pPr>
            <a:r>
              <a:rPr lang="en"/>
              <a:t>Anshuman Panda 2019MT10463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Supervisor-</a:t>
            </a:r>
            <a:endParaRPr/>
          </a:p>
          <a:p>
            <a:pPr indent="0" lvl="0" marL="0" rtl="0" algn="l">
              <a:spcBef>
                <a:spcPts val="0"/>
              </a:spcBef>
              <a:spcAft>
                <a:spcPts val="0"/>
              </a:spcAft>
              <a:buNone/>
            </a:pPr>
            <a:r>
              <a:rPr lang="en"/>
              <a:t>Prof. Aparna Mehra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6"/>
          <p:cNvPicPr preferRelativeResize="0"/>
          <p:nvPr/>
        </p:nvPicPr>
        <p:blipFill>
          <a:blip r:embed="rId3">
            <a:alphaModFix/>
          </a:blip>
          <a:stretch>
            <a:fillRect/>
          </a:stretch>
        </p:blipFill>
        <p:spPr>
          <a:xfrm>
            <a:off x="734800" y="1186150"/>
            <a:ext cx="3663425" cy="3663425"/>
          </a:xfrm>
          <a:prstGeom prst="rect">
            <a:avLst/>
          </a:prstGeom>
          <a:noFill/>
          <a:ln>
            <a:noFill/>
          </a:ln>
        </p:spPr>
      </p:pic>
      <p:pic>
        <p:nvPicPr>
          <p:cNvPr id="194" name="Google Shape;194;p26"/>
          <p:cNvPicPr preferRelativeResize="0"/>
          <p:nvPr/>
        </p:nvPicPr>
        <p:blipFill>
          <a:blip r:embed="rId4">
            <a:alphaModFix/>
          </a:blip>
          <a:stretch>
            <a:fillRect/>
          </a:stretch>
        </p:blipFill>
        <p:spPr>
          <a:xfrm>
            <a:off x="4293275" y="1186162"/>
            <a:ext cx="3663425" cy="3663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type="title"/>
          </p:nvPr>
        </p:nvSpPr>
        <p:spPr>
          <a:xfrm>
            <a:off x="729450" y="1318650"/>
            <a:ext cx="3469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Boston Property Dataset</a:t>
            </a:r>
            <a:endParaRPr/>
          </a:p>
        </p:txBody>
      </p:sp>
      <p:pic>
        <p:nvPicPr>
          <p:cNvPr id="200" name="Google Shape;200;p27"/>
          <p:cNvPicPr preferRelativeResize="0"/>
          <p:nvPr/>
        </p:nvPicPr>
        <p:blipFill rotWithShape="1">
          <a:blip r:embed="rId3">
            <a:alphaModFix/>
          </a:blip>
          <a:srcRect b="0" l="10305" r="0" t="6976"/>
          <a:stretch/>
        </p:blipFill>
        <p:spPr>
          <a:xfrm>
            <a:off x="4282750" y="629825"/>
            <a:ext cx="4048699" cy="41988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ph type="title"/>
          </p:nvPr>
        </p:nvSpPr>
        <p:spPr>
          <a:xfrm>
            <a:off x="653550" y="1244806"/>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Optimization in Ball Mapper</a:t>
            </a:r>
            <a:endParaRPr/>
          </a:p>
        </p:txBody>
      </p:sp>
      <p:sp>
        <p:nvSpPr>
          <p:cNvPr id="206" name="Google Shape;206;p28"/>
          <p:cNvSpPr txBox="1"/>
          <p:nvPr>
            <p:ph idx="1" type="body"/>
          </p:nvPr>
        </p:nvSpPr>
        <p:spPr>
          <a:xfrm>
            <a:off x="653550" y="1767331"/>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The CRAN package of Ball Mapper has some suboptimal code blocks that were optimised:</a:t>
            </a:r>
            <a:endParaRPr/>
          </a:p>
          <a:p>
            <a:pPr indent="-311150" lvl="0" marL="457200" rtl="0" algn="l">
              <a:lnSpc>
                <a:spcPct val="100000"/>
              </a:lnSpc>
              <a:spcBef>
                <a:spcPts val="0"/>
              </a:spcBef>
              <a:spcAft>
                <a:spcPts val="0"/>
              </a:spcAft>
              <a:buSzPts val="1300"/>
              <a:buChar char="●"/>
            </a:pPr>
            <a:r>
              <a:rPr lang="en"/>
              <a:t>In a part we needed to eliminate duplicate edges from the ball mapper graph, that was </a:t>
            </a:r>
            <a:r>
              <a:rPr b="1" lang="en"/>
              <a:t>O(n^2)</a:t>
            </a:r>
            <a:r>
              <a:rPr lang="en"/>
              <a:t> in the CRAN package and was </a:t>
            </a:r>
            <a:r>
              <a:rPr b="1" lang="en"/>
              <a:t>optimised to O(nlogn)</a:t>
            </a:r>
            <a:endParaRPr b="1"/>
          </a:p>
          <a:p>
            <a:pPr indent="-311150" lvl="0" marL="457200" rtl="0" algn="l">
              <a:lnSpc>
                <a:spcPct val="100000"/>
              </a:lnSpc>
              <a:spcBef>
                <a:spcPts val="0"/>
              </a:spcBef>
              <a:spcAft>
                <a:spcPts val="0"/>
              </a:spcAft>
              <a:buSzPts val="1300"/>
              <a:buChar char="●"/>
            </a:pPr>
            <a:r>
              <a:rPr lang="en"/>
              <a:t>The whole code was </a:t>
            </a:r>
            <a:r>
              <a:rPr b="1" lang="en"/>
              <a:t>deployed in C++,</a:t>
            </a:r>
            <a:r>
              <a:rPr lang="en"/>
              <a:t> </a:t>
            </a:r>
            <a:r>
              <a:rPr lang="en"/>
              <a:t>which dramatically decreased the runtime by </a:t>
            </a:r>
            <a:r>
              <a:rPr b="1" lang="en"/>
              <a:t>100 times</a:t>
            </a:r>
            <a:endParaRPr b="1"/>
          </a:p>
        </p:txBody>
      </p:sp>
      <p:pic>
        <p:nvPicPr>
          <p:cNvPr id="207" name="Google Shape;207;p28"/>
          <p:cNvPicPr preferRelativeResize="0"/>
          <p:nvPr/>
        </p:nvPicPr>
        <p:blipFill>
          <a:blip r:embed="rId3">
            <a:alphaModFix/>
          </a:blip>
          <a:stretch>
            <a:fillRect/>
          </a:stretch>
        </p:blipFill>
        <p:spPr>
          <a:xfrm>
            <a:off x="2157909" y="2769551"/>
            <a:ext cx="3408393" cy="2261100"/>
          </a:xfrm>
          <a:prstGeom prst="rect">
            <a:avLst/>
          </a:prstGeom>
          <a:noFill/>
          <a:ln>
            <a:noFill/>
          </a:ln>
        </p:spPr>
      </p:pic>
      <p:sp>
        <p:nvSpPr>
          <p:cNvPr id="208" name="Google Shape;208;p28"/>
          <p:cNvSpPr txBox="1"/>
          <p:nvPr>
            <p:ph idx="1" type="body"/>
          </p:nvPr>
        </p:nvSpPr>
        <p:spPr>
          <a:xfrm>
            <a:off x="5489666" y="3671650"/>
            <a:ext cx="1632300" cy="28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t>CRAN Ball Mapper runtime</a:t>
            </a:r>
            <a:endParaRPr sz="900"/>
          </a:p>
          <a:p>
            <a:pPr indent="0" lvl="0" marL="0" rtl="0" algn="l">
              <a:lnSpc>
                <a:spcPct val="100000"/>
              </a:lnSpc>
              <a:spcBef>
                <a:spcPts val="0"/>
              </a:spcBef>
              <a:spcAft>
                <a:spcPts val="0"/>
              </a:spcAft>
              <a:buNone/>
            </a:pPr>
            <a:r>
              <a:rPr lang="en" sz="900"/>
              <a:t>Optimised Ball Mapper runtime</a:t>
            </a:r>
            <a:endParaRPr sz="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661775" y="554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Results from Ball Mapper </a:t>
            </a:r>
            <a:endParaRPr/>
          </a:p>
        </p:txBody>
      </p:sp>
      <p:pic>
        <p:nvPicPr>
          <p:cNvPr id="214" name="Google Shape;214;p29"/>
          <p:cNvPicPr preferRelativeResize="0"/>
          <p:nvPr/>
        </p:nvPicPr>
        <p:blipFill>
          <a:blip r:embed="rId3">
            <a:alphaModFix/>
          </a:blip>
          <a:stretch>
            <a:fillRect/>
          </a:stretch>
        </p:blipFill>
        <p:spPr>
          <a:xfrm>
            <a:off x="338375" y="1921200"/>
            <a:ext cx="2713624" cy="2767900"/>
          </a:xfrm>
          <a:prstGeom prst="rect">
            <a:avLst/>
          </a:prstGeom>
          <a:noFill/>
          <a:ln>
            <a:noFill/>
          </a:ln>
        </p:spPr>
      </p:pic>
      <p:sp>
        <p:nvSpPr>
          <p:cNvPr id="215" name="Google Shape;215;p29"/>
          <p:cNvSpPr txBox="1"/>
          <p:nvPr>
            <p:ph idx="1" type="body"/>
          </p:nvPr>
        </p:nvSpPr>
        <p:spPr>
          <a:xfrm>
            <a:off x="1269788" y="4689100"/>
            <a:ext cx="850800" cy="42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2018 q2</a:t>
            </a:r>
            <a:endParaRPr/>
          </a:p>
        </p:txBody>
      </p:sp>
      <p:pic>
        <p:nvPicPr>
          <p:cNvPr id="216" name="Google Shape;216;p29"/>
          <p:cNvPicPr preferRelativeResize="0"/>
          <p:nvPr/>
        </p:nvPicPr>
        <p:blipFill>
          <a:blip r:embed="rId4">
            <a:alphaModFix/>
          </a:blip>
          <a:stretch>
            <a:fillRect/>
          </a:stretch>
        </p:blipFill>
        <p:spPr>
          <a:xfrm>
            <a:off x="5518275" y="1921200"/>
            <a:ext cx="3020628" cy="2984850"/>
          </a:xfrm>
          <a:prstGeom prst="rect">
            <a:avLst/>
          </a:prstGeom>
          <a:noFill/>
          <a:ln>
            <a:noFill/>
          </a:ln>
        </p:spPr>
      </p:pic>
      <p:sp>
        <p:nvSpPr>
          <p:cNvPr id="217" name="Google Shape;217;p29"/>
          <p:cNvSpPr txBox="1"/>
          <p:nvPr>
            <p:ph idx="1" type="body"/>
          </p:nvPr>
        </p:nvSpPr>
        <p:spPr>
          <a:xfrm>
            <a:off x="7223138" y="4689100"/>
            <a:ext cx="850800" cy="42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2019 q3</a:t>
            </a:r>
            <a:endParaRPr/>
          </a:p>
        </p:txBody>
      </p:sp>
      <p:sp>
        <p:nvSpPr>
          <p:cNvPr id="218" name="Google Shape;218;p29"/>
          <p:cNvSpPr txBox="1"/>
          <p:nvPr>
            <p:ph idx="1" type="body"/>
          </p:nvPr>
        </p:nvSpPr>
        <p:spPr>
          <a:xfrm>
            <a:off x="2305354" y="1370425"/>
            <a:ext cx="4533300" cy="42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Here we show some ball mappers produced by financial ratios as parameters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Work</a:t>
            </a:r>
            <a:endParaRPr/>
          </a:p>
        </p:txBody>
      </p:sp>
      <p:sp>
        <p:nvSpPr>
          <p:cNvPr id="224" name="Google Shape;224;p30"/>
          <p:cNvSpPr txBox="1"/>
          <p:nvPr>
            <p:ph idx="1" type="body"/>
          </p:nvPr>
        </p:nvSpPr>
        <p:spPr>
          <a:xfrm>
            <a:off x="729450" y="2078875"/>
            <a:ext cx="7688700" cy="2972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Automated methods of classifying assets for the purpose of diversification are recent innovations. In 2005, Zhiwei Ren in Portfolio Construction Using Clustering Methods uses cluster analysis to group highly correlated stocks and then uses those clusters to run mean-variance (MVO) portfolio optimization.</a:t>
            </a:r>
            <a:endParaRPr/>
          </a:p>
          <a:p>
            <a:pPr indent="-311150" lvl="0" marL="457200" rtl="0" algn="l">
              <a:spcBef>
                <a:spcPts val="0"/>
              </a:spcBef>
              <a:spcAft>
                <a:spcPts val="0"/>
              </a:spcAft>
              <a:buSzPts val="1300"/>
              <a:buChar char="●"/>
            </a:pPr>
            <a:r>
              <a:rPr lang="en"/>
              <a:t>Other approaches use measure of similarity that are related to the previous success or potential for growth of the companies like Net Income, Revenue, Assets, etc. The clusters of assets thus formed tend to be more structurally sound in times of crisis.</a:t>
            </a:r>
            <a:endParaRPr/>
          </a:p>
          <a:p>
            <a:pPr indent="-311150" lvl="0" marL="457200" rtl="0" algn="l">
              <a:spcBef>
                <a:spcPts val="0"/>
              </a:spcBef>
              <a:spcAft>
                <a:spcPts val="0"/>
              </a:spcAft>
              <a:buSzPts val="1300"/>
              <a:buChar char="●"/>
            </a:pPr>
            <a:r>
              <a:rPr lang="en"/>
              <a:t>In the interest of having high returns and low risks, stocks are picked to maximize the return to risk ratio. The Sharpe ratio, or the average return earned in excess of the risk-free rate per unit of volatility, is a measure of calculating risk-adjusted return. Another ratio is the Omega ratio. These are used to determine the best stocks from each cluster.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Formulation</a:t>
            </a:r>
            <a:endParaRPr/>
          </a:p>
        </p:txBody>
      </p:sp>
      <p:sp>
        <p:nvSpPr>
          <p:cNvPr id="230" name="Google Shape;230;p31"/>
          <p:cNvSpPr txBox="1"/>
          <p:nvPr>
            <p:ph idx="1" type="body"/>
          </p:nvPr>
        </p:nvSpPr>
        <p:spPr>
          <a:xfrm>
            <a:off x="729450" y="2078875"/>
            <a:ext cx="7688700" cy="254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In this project, we have developed</a:t>
            </a:r>
            <a:r>
              <a:rPr lang="en"/>
              <a:t> a two-stage portfolio optimisation: </a:t>
            </a:r>
            <a:endParaRPr/>
          </a:p>
          <a:p>
            <a:pPr indent="0" lvl="0" marL="0" rtl="0" algn="l">
              <a:lnSpc>
                <a:spcPct val="100000"/>
              </a:lnSpc>
              <a:spcBef>
                <a:spcPts val="1000"/>
              </a:spcBef>
              <a:spcAft>
                <a:spcPts val="0"/>
              </a:spcAft>
              <a:buNone/>
            </a:pPr>
            <a:r>
              <a:rPr b="1" lang="en"/>
              <a:t>Stage 1:</a:t>
            </a:r>
            <a:endParaRPr b="1"/>
          </a:p>
          <a:p>
            <a:pPr indent="-311150" lvl="0" marL="457200" rtl="0" algn="l">
              <a:lnSpc>
                <a:spcPct val="100000"/>
              </a:lnSpc>
              <a:spcBef>
                <a:spcPts val="0"/>
              </a:spcBef>
              <a:spcAft>
                <a:spcPts val="0"/>
              </a:spcAft>
              <a:buSzPts val="1300"/>
              <a:buChar char="●"/>
            </a:pPr>
            <a:r>
              <a:rPr lang="en"/>
              <a:t>The first stage will shortlist potential assets to invest in from a list of assets indexed in a typical stock exchange like NASDAQ, NIFTY, etc. </a:t>
            </a:r>
            <a:endParaRPr/>
          </a:p>
          <a:p>
            <a:pPr indent="-311150" lvl="0" marL="457200" rtl="0" algn="l">
              <a:lnSpc>
                <a:spcPct val="100000"/>
              </a:lnSpc>
              <a:spcBef>
                <a:spcPts val="0"/>
              </a:spcBef>
              <a:spcAft>
                <a:spcPts val="0"/>
              </a:spcAft>
              <a:buSzPts val="1300"/>
              <a:buChar char="●"/>
            </a:pPr>
            <a:r>
              <a:rPr lang="en"/>
              <a:t>We cluster the assets using the Ball Mapper algorithm based on input parameters like </a:t>
            </a:r>
            <a:r>
              <a:rPr b="1" lang="en"/>
              <a:t>financial ratios</a:t>
            </a:r>
            <a:r>
              <a:rPr lang="en"/>
              <a: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For this project, we have used</a:t>
            </a:r>
            <a:endParaRPr/>
          </a:p>
          <a:p>
            <a:pPr indent="-311150" lvl="0" marL="457200" rtl="0" algn="l">
              <a:lnSpc>
                <a:spcPct val="100000"/>
              </a:lnSpc>
              <a:spcBef>
                <a:spcPts val="1000"/>
              </a:spcBef>
              <a:spcAft>
                <a:spcPts val="0"/>
              </a:spcAft>
              <a:buSzPts val="1300"/>
              <a:buChar char="●"/>
            </a:pPr>
            <a:r>
              <a:rPr lang="en"/>
              <a:t>the </a:t>
            </a:r>
            <a:r>
              <a:rPr b="1" lang="en"/>
              <a:t>S&amp;P 500 stocks</a:t>
            </a:r>
            <a:r>
              <a:rPr lang="en"/>
              <a:t> for the list of assets.</a:t>
            </a:r>
            <a:endParaRPr/>
          </a:p>
          <a:p>
            <a:pPr indent="-311150" lvl="0" marL="457200" rtl="0" algn="l">
              <a:lnSpc>
                <a:spcPct val="100000"/>
              </a:lnSpc>
              <a:spcBef>
                <a:spcPts val="0"/>
              </a:spcBef>
              <a:spcAft>
                <a:spcPts val="0"/>
              </a:spcAft>
              <a:buSzPts val="1300"/>
              <a:buChar char="●"/>
            </a:pPr>
            <a:r>
              <a:rPr b="1" lang="en"/>
              <a:t>Return on Assets</a:t>
            </a:r>
            <a:r>
              <a:rPr lang="en"/>
              <a:t> and </a:t>
            </a:r>
            <a:r>
              <a:rPr b="1" lang="en"/>
              <a:t>Debt to Assets</a:t>
            </a:r>
            <a:r>
              <a:rPr lang="en"/>
              <a:t> ratio as parameters for </a:t>
            </a:r>
            <a:r>
              <a:rPr lang="en"/>
              <a:t>clustering the data using Ball Mapper Algorithm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Formulation</a:t>
            </a:r>
            <a:endParaRPr/>
          </a:p>
        </p:txBody>
      </p:sp>
      <p:sp>
        <p:nvSpPr>
          <p:cNvPr id="236" name="Google Shape;236;p32"/>
          <p:cNvSpPr txBox="1"/>
          <p:nvPr>
            <p:ph idx="1" type="body"/>
          </p:nvPr>
        </p:nvSpPr>
        <p:spPr>
          <a:xfrm>
            <a:off x="729450" y="2078875"/>
            <a:ext cx="7688700" cy="254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Stage 2:</a:t>
            </a:r>
            <a:endParaRPr b="1"/>
          </a:p>
          <a:p>
            <a:pPr indent="-311150" lvl="0" marL="457200" rtl="0" algn="l">
              <a:lnSpc>
                <a:spcPct val="115000"/>
              </a:lnSpc>
              <a:spcBef>
                <a:spcPts val="1600"/>
              </a:spcBef>
              <a:spcAft>
                <a:spcPts val="0"/>
              </a:spcAft>
              <a:buSzPts val="1300"/>
              <a:buChar char="●"/>
            </a:pPr>
            <a:r>
              <a:rPr lang="en"/>
              <a:t>The second stage refines the choice of assets to invest in, and optimises the capital allocation to each of these assets based on MVO.</a:t>
            </a:r>
            <a:endParaRPr/>
          </a:p>
          <a:p>
            <a:pPr indent="-311150" lvl="0" marL="457200" rtl="0" algn="l">
              <a:lnSpc>
                <a:spcPct val="115000"/>
              </a:lnSpc>
              <a:spcBef>
                <a:spcPts val="0"/>
              </a:spcBef>
              <a:spcAft>
                <a:spcPts val="0"/>
              </a:spcAft>
              <a:buSzPts val="1300"/>
              <a:buChar char="●"/>
            </a:pPr>
            <a:r>
              <a:rPr lang="en"/>
              <a:t>From each cluster, we pick some assets based on their </a:t>
            </a:r>
            <a:r>
              <a:rPr b="1" lang="en"/>
              <a:t>Sharpe ratio</a:t>
            </a:r>
            <a:r>
              <a:rPr lang="en"/>
              <a:t> and create a shortlist of assets from the 500 stocks available to us.</a:t>
            </a:r>
            <a:endParaRPr/>
          </a:p>
          <a:p>
            <a:pPr indent="-311150" lvl="0" marL="457200" rtl="0" algn="l">
              <a:lnSpc>
                <a:spcPct val="115000"/>
              </a:lnSpc>
              <a:spcBef>
                <a:spcPts val="0"/>
              </a:spcBef>
              <a:spcAft>
                <a:spcPts val="0"/>
              </a:spcAft>
              <a:buSzPts val="1300"/>
              <a:buChar char="●"/>
            </a:pPr>
            <a:r>
              <a:rPr lang="en"/>
              <a:t>We then apply </a:t>
            </a:r>
            <a:r>
              <a:rPr b="1" lang="en"/>
              <a:t>MVO</a:t>
            </a:r>
            <a:r>
              <a:rPr lang="en"/>
              <a:t> to the shortlisted stocks to find weights for asset allocation for portfolio with the best Sharpe ratio.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used</a:t>
            </a:r>
            <a:endParaRPr/>
          </a:p>
        </p:txBody>
      </p:sp>
      <p:sp>
        <p:nvSpPr>
          <p:cNvPr id="242" name="Google Shape;24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
              <a:t>Company financial statements:</a:t>
            </a:r>
            <a:r>
              <a:rPr lang="en"/>
              <a:t> </a:t>
            </a:r>
            <a:endParaRPr/>
          </a:p>
          <a:p>
            <a:pPr indent="-298450" lvl="1" marL="914400" rtl="0" algn="l">
              <a:spcBef>
                <a:spcPts val="0"/>
              </a:spcBef>
              <a:spcAft>
                <a:spcPts val="0"/>
              </a:spcAft>
              <a:buSzPts val="1100"/>
              <a:buChar char="○"/>
            </a:pPr>
            <a:r>
              <a:rPr lang="en"/>
              <a:t>Obtained from AlphaVantage API</a:t>
            </a:r>
            <a:endParaRPr/>
          </a:p>
          <a:p>
            <a:pPr indent="-311150" lvl="0" marL="457200" rtl="0" algn="l">
              <a:spcBef>
                <a:spcPts val="0"/>
              </a:spcBef>
              <a:spcAft>
                <a:spcPts val="0"/>
              </a:spcAft>
              <a:buSzPts val="1300"/>
              <a:buChar char="●"/>
            </a:pPr>
            <a:r>
              <a:rPr b="1" lang="en"/>
              <a:t>Prices of S&amp;P 500 Stocks:</a:t>
            </a:r>
            <a:endParaRPr b="1"/>
          </a:p>
          <a:p>
            <a:pPr indent="-298450" lvl="1" marL="914400" rtl="0" algn="l">
              <a:spcBef>
                <a:spcPts val="0"/>
              </a:spcBef>
              <a:spcAft>
                <a:spcPts val="0"/>
              </a:spcAft>
              <a:buSzPts val="1100"/>
              <a:buChar char="○"/>
            </a:pPr>
            <a:r>
              <a:rPr lang="en"/>
              <a:t>Obtained from AlphaVantage API</a:t>
            </a:r>
            <a:endParaRPr/>
          </a:p>
          <a:p>
            <a:pPr indent="-311150" lvl="0" marL="457200" rtl="0" algn="l">
              <a:spcBef>
                <a:spcPts val="0"/>
              </a:spcBef>
              <a:spcAft>
                <a:spcPts val="0"/>
              </a:spcAft>
              <a:buSzPts val="1300"/>
              <a:buChar char="●"/>
            </a:pPr>
            <a:r>
              <a:rPr b="1" lang="en"/>
              <a:t>Prices of S&amp;P 500 Index:</a:t>
            </a:r>
            <a:endParaRPr b="1"/>
          </a:p>
          <a:p>
            <a:pPr indent="-298450" lvl="1" marL="914400" rtl="0" algn="l">
              <a:spcBef>
                <a:spcPts val="0"/>
              </a:spcBef>
              <a:spcAft>
                <a:spcPts val="0"/>
              </a:spcAft>
              <a:buSzPts val="1100"/>
              <a:buChar char="○"/>
            </a:pPr>
            <a:r>
              <a:rPr lang="en"/>
              <a:t>Obtained from FRED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a:t>
            </a:r>
            <a:endParaRPr/>
          </a:p>
        </p:txBody>
      </p:sp>
      <p:sp>
        <p:nvSpPr>
          <p:cNvPr id="248" name="Google Shape;248;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We first shortlist the stocks using </a:t>
            </a:r>
            <a:r>
              <a:rPr b="1" lang="en"/>
              <a:t>financial data</a:t>
            </a:r>
            <a:r>
              <a:rPr lang="en"/>
              <a:t> of S&amp;P 500 from a quarter. </a:t>
            </a:r>
            <a:endParaRPr/>
          </a:p>
          <a:p>
            <a:pPr indent="-311150" lvl="0" marL="457200" rtl="0" algn="l">
              <a:lnSpc>
                <a:spcPct val="115000"/>
              </a:lnSpc>
              <a:spcBef>
                <a:spcPts val="0"/>
              </a:spcBef>
              <a:spcAft>
                <a:spcPts val="0"/>
              </a:spcAft>
              <a:buSzPts val="1300"/>
              <a:buChar char="●"/>
            </a:pPr>
            <a:r>
              <a:rPr lang="en"/>
              <a:t>We use the company balance sheet data for </a:t>
            </a:r>
            <a:r>
              <a:rPr b="1" lang="en"/>
              <a:t>Returns</a:t>
            </a:r>
            <a:r>
              <a:rPr lang="en"/>
              <a:t> and </a:t>
            </a:r>
            <a:r>
              <a:rPr b="1" lang="en"/>
              <a:t>Debt</a:t>
            </a:r>
            <a:r>
              <a:rPr lang="en"/>
              <a:t>. In order to normalise these values on the basis of </a:t>
            </a:r>
            <a:r>
              <a:rPr lang="en"/>
              <a:t>company size, we divide them by the </a:t>
            </a:r>
            <a:r>
              <a:rPr b="1" lang="en"/>
              <a:t>Total assets</a:t>
            </a:r>
            <a:r>
              <a:rPr lang="en"/>
              <a:t> of the company.</a:t>
            </a:r>
            <a:endParaRPr/>
          </a:p>
          <a:p>
            <a:pPr indent="-311150" lvl="0" marL="457200" rtl="0" algn="l">
              <a:lnSpc>
                <a:spcPct val="115000"/>
              </a:lnSpc>
              <a:spcBef>
                <a:spcPts val="0"/>
              </a:spcBef>
              <a:spcAft>
                <a:spcPts val="0"/>
              </a:spcAft>
              <a:buSzPts val="1300"/>
              <a:buChar char="●"/>
            </a:pPr>
            <a:r>
              <a:rPr lang="en"/>
              <a:t>These values along with the stock prices for the S&amp;P companies for this quarter are used to run our proposed method.</a:t>
            </a:r>
            <a:endParaRPr/>
          </a:p>
          <a:p>
            <a:pPr indent="-311150" lvl="0" marL="457200" rtl="0" algn="l">
              <a:lnSpc>
                <a:spcPct val="115000"/>
              </a:lnSpc>
              <a:spcBef>
                <a:spcPts val="0"/>
              </a:spcBef>
              <a:spcAft>
                <a:spcPts val="0"/>
              </a:spcAft>
              <a:buSzPts val="1300"/>
              <a:buChar char="●"/>
            </a:pPr>
            <a:r>
              <a:rPr lang="en"/>
              <a:t>We then test the performance of the portfolio in comparison to the </a:t>
            </a:r>
            <a:r>
              <a:rPr b="1" lang="en"/>
              <a:t>S&amp;P Index </a:t>
            </a:r>
            <a:r>
              <a:rPr lang="en"/>
              <a:t>for the following quarter by considering a portfolio of $10,000.</a:t>
            </a:r>
            <a:endParaRPr/>
          </a:p>
          <a:p>
            <a:pPr indent="-311150" lvl="0" marL="457200" rtl="0" algn="l">
              <a:lnSpc>
                <a:spcPct val="115000"/>
              </a:lnSpc>
              <a:spcBef>
                <a:spcPts val="0"/>
              </a:spcBef>
              <a:spcAft>
                <a:spcPts val="0"/>
              </a:spcAft>
              <a:buSzPts val="1300"/>
              <a:buChar char="●"/>
            </a:pPr>
            <a:r>
              <a:rPr lang="en"/>
              <a:t>We create the portfolio in two ways: by </a:t>
            </a:r>
            <a:r>
              <a:rPr b="1" lang="en"/>
              <a:t>maximising sharpe ratio</a:t>
            </a:r>
            <a:r>
              <a:rPr lang="en"/>
              <a:t>, or by </a:t>
            </a:r>
            <a:r>
              <a:rPr b="1" lang="en"/>
              <a:t>minimising volatility</a:t>
            </a:r>
            <a:r>
              <a:rPr lang="en"/>
              <a: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ph type="title"/>
          </p:nvPr>
        </p:nvSpPr>
        <p:spPr>
          <a:xfrm>
            <a:off x="639850" y="4455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254" name="Google Shape;254;p35"/>
          <p:cNvSpPr txBox="1"/>
          <p:nvPr>
            <p:ph idx="1" type="body"/>
          </p:nvPr>
        </p:nvSpPr>
        <p:spPr>
          <a:xfrm>
            <a:off x="639850" y="12058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 the following </a:t>
            </a:r>
            <a:r>
              <a:rPr lang="en"/>
              <a:t>graphs</a:t>
            </a:r>
            <a:r>
              <a:rPr lang="en"/>
              <a:t> we have plotted our portfolio values against S&amp;P500 index values. In most of the quarters our portfolio seems to beat the index. Blue line indicates S&amp;P500 index value and green line indicates our portfolio value. Both start from 10000$</a:t>
            </a:r>
            <a:endParaRPr/>
          </a:p>
        </p:txBody>
      </p:sp>
      <p:pic>
        <p:nvPicPr>
          <p:cNvPr id="255" name="Google Shape;255;p35"/>
          <p:cNvPicPr preferRelativeResize="0"/>
          <p:nvPr/>
        </p:nvPicPr>
        <p:blipFill>
          <a:blip r:embed="rId3">
            <a:alphaModFix/>
          </a:blip>
          <a:stretch>
            <a:fillRect/>
          </a:stretch>
        </p:blipFill>
        <p:spPr>
          <a:xfrm>
            <a:off x="496425" y="2108475"/>
            <a:ext cx="3641150" cy="2730851"/>
          </a:xfrm>
          <a:prstGeom prst="rect">
            <a:avLst/>
          </a:prstGeom>
          <a:noFill/>
          <a:ln>
            <a:noFill/>
          </a:ln>
        </p:spPr>
      </p:pic>
      <p:pic>
        <p:nvPicPr>
          <p:cNvPr id="256" name="Google Shape;256;p35"/>
          <p:cNvPicPr preferRelativeResize="0"/>
          <p:nvPr/>
        </p:nvPicPr>
        <p:blipFill>
          <a:blip r:embed="rId4">
            <a:alphaModFix/>
          </a:blip>
          <a:stretch>
            <a:fillRect/>
          </a:stretch>
        </p:blipFill>
        <p:spPr>
          <a:xfrm>
            <a:off x="5105496" y="2108479"/>
            <a:ext cx="3641150" cy="273084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42" name="Google Shape;142;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In finance, portfolio construction or asset allocation is one of the most frequent problems faced by practitioners. This was first introduced by Markowitz in his Portfolio Theory</a:t>
            </a:r>
            <a:endParaRPr/>
          </a:p>
          <a:p>
            <a:pPr indent="-311150" lvl="0" marL="457200" rtl="0" algn="l">
              <a:spcBef>
                <a:spcPts val="0"/>
              </a:spcBef>
              <a:spcAft>
                <a:spcPts val="0"/>
              </a:spcAft>
              <a:buSzPts val="1300"/>
              <a:buChar char="●"/>
            </a:pPr>
            <a:r>
              <a:rPr lang="en"/>
              <a:t>There are many biases involved when a person chooses stocks manually. Hence a more quantitative and formulaic way to choose investments is necessary</a:t>
            </a:r>
            <a:endParaRPr/>
          </a:p>
          <a:p>
            <a:pPr indent="-311150" lvl="0" marL="457200" rtl="0" algn="l">
              <a:spcBef>
                <a:spcPts val="0"/>
              </a:spcBef>
              <a:spcAft>
                <a:spcPts val="0"/>
              </a:spcAft>
              <a:buSzPts val="1300"/>
              <a:buChar char="●"/>
            </a:pPr>
            <a:r>
              <a:rPr lang="en"/>
              <a:t>A highly utilized method to reduce risk is diversification. An automated method to classify or cluster assets would be very useful and essential to investment decision-making and the practice of diversification. </a:t>
            </a:r>
            <a:endParaRPr/>
          </a:p>
          <a:p>
            <a:pPr indent="-311150" lvl="0" marL="457200" rtl="0" algn="l">
              <a:spcBef>
                <a:spcPts val="0"/>
              </a:spcBef>
              <a:spcAft>
                <a:spcPts val="0"/>
              </a:spcAft>
              <a:buSzPts val="1300"/>
              <a:buChar char="●"/>
            </a:pPr>
            <a:r>
              <a:rPr lang="en"/>
              <a:t>The stocks would be separated into groups via a clustering method that maximizes similarity within groups and minimizes similarity between groups.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6"/>
          <p:cNvPicPr preferRelativeResize="0"/>
          <p:nvPr/>
        </p:nvPicPr>
        <p:blipFill>
          <a:blip r:embed="rId3">
            <a:alphaModFix/>
          </a:blip>
          <a:stretch>
            <a:fillRect/>
          </a:stretch>
        </p:blipFill>
        <p:spPr>
          <a:xfrm>
            <a:off x="161325" y="-5"/>
            <a:ext cx="3756324" cy="2817225"/>
          </a:xfrm>
          <a:prstGeom prst="rect">
            <a:avLst/>
          </a:prstGeom>
          <a:noFill/>
          <a:ln>
            <a:noFill/>
          </a:ln>
        </p:spPr>
      </p:pic>
      <p:pic>
        <p:nvPicPr>
          <p:cNvPr id="262" name="Google Shape;262;p36"/>
          <p:cNvPicPr preferRelativeResize="0"/>
          <p:nvPr/>
        </p:nvPicPr>
        <p:blipFill>
          <a:blip r:embed="rId4">
            <a:alphaModFix/>
          </a:blip>
          <a:stretch>
            <a:fillRect/>
          </a:stretch>
        </p:blipFill>
        <p:spPr>
          <a:xfrm>
            <a:off x="5171975" y="0"/>
            <a:ext cx="3972026" cy="2979025"/>
          </a:xfrm>
          <a:prstGeom prst="rect">
            <a:avLst/>
          </a:prstGeom>
          <a:noFill/>
          <a:ln>
            <a:noFill/>
          </a:ln>
        </p:spPr>
      </p:pic>
      <p:pic>
        <p:nvPicPr>
          <p:cNvPr id="263" name="Google Shape;263;p36"/>
          <p:cNvPicPr preferRelativeResize="0"/>
          <p:nvPr/>
        </p:nvPicPr>
        <p:blipFill>
          <a:blip r:embed="rId5">
            <a:alphaModFix/>
          </a:blip>
          <a:stretch>
            <a:fillRect/>
          </a:stretch>
        </p:blipFill>
        <p:spPr>
          <a:xfrm>
            <a:off x="437100" y="2817225"/>
            <a:ext cx="3101692" cy="2326275"/>
          </a:xfrm>
          <a:prstGeom prst="rect">
            <a:avLst/>
          </a:prstGeom>
          <a:noFill/>
          <a:ln>
            <a:noFill/>
          </a:ln>
        </p:spPr>
      </p:pic>
      <p:pic>
        <p:nvPicPr>
          <p:cNvPr id="264" name="Google Shape;264;p36"/>
          <p:cNvPicPr preferRelativeResize="0"/>
          <p:nvPr/>
        </p:nvPicPr>
        <p:blipFill>
          <a:blip r:embed="rId6">
            <a:alphaModFix/>
          </a:blip>
          <a:stretch>
            <a:fillRect/>
          </a:stretch>
        </p:blipFill>
        <p:spPr>
          <a:xfrm>
            <a:off x="5563227" y="2784288"/>
            <a:ext cx="3189512" cy="2392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type="title"/>
          </p:nvPr>
        </p:nvSpPr>
        <p:spPr>
          <a:xfrm>
            <a:off x="3424575" y="2011400"/>
            <a:ext cx="2022600" cy="103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Follows the index</a:t>
            </a:r>
            <a:endParaRPr/>
          </a:p>
        </p:txBody>
      </p:sp>
      <p:pic>
        <p:nvPicPr>
          <p:cNvPr id="270" name="Google Shape;270;p37"/>
          <p:cNvPicPr preferRelativeResize="0"/>
          <p:nvPr/>
        </p:nvPicPr>
        <p:blipFill>
          <a:blip r:embed="rId3">
            <a:alphaModFix/>
          </a:blip>
          <a:stretch>
            <a:fillRect/>
          </a:stretch>
        </p:blipFill>
        <p:spPr>
          <a:xfrm>
            <a:off x="0" y="0"/>
            <a:ext cx="3392026" cy="2544020"/>
          </a:xfrm>
          <a:prstGeom prst="rect">
            <a:avLst/>
          </a:prstGeom>
          <a:noFill/>
          <a:ln>
            <a:noFill/>
          </a:ln>
        </p:spPr>
      </p:pic>
      <p:pic>
        <p:nvPicPr>
          <p:cNvPr id="271" name="Google Shape;271;p37"/>
          <p:cNvPicPr preferRelativeResize="0"/>
          <p:nvPr/>
        </p:nvPicPr>
        <p:blipFill>
          <a:blip r:embed="rId4">
            <a:alphaModFix/>
          </a:blip>
          <a:stretch>
            <a:fillRect/>
          </a:stretch>
        </p:blipFill>
        <p:spPr>
          <a:xfrm>
            <a:off x="5599575" y="152400"/>
            <a:ext cx="3392026" cy="2544020"/>
          </a:xfrm>
          <a:prstGeom prst="rect">
            <a:avLst/>
          </a:prstGeom>
          <a:noFill/>
          <a:ln>
            <a:noFill/>
          </a:ln>
        </p:spPr>
      </p:pic>
      <p:pic>
        <p:nvPicPr>
          <p:cNvPr id="272" name="Google Shape;272;p37"/>
          <p:cNvPicPr preferRelativeResize="0"/>
          <p:nvPr/>
        </p:nvPicPr>
        <p:blipFill>
          <a:blip r:embed="rId5">
            <a:alphaModFix/>
          </a:blip>
          <a:stretch>
            <a:fillRect/>
          </a:stretch>
        </p:blipFill>
        <p:spPr>
          <a:xfrm>
            <a:off x="152400" y="2696420"/>
            <a:ext cx="3059574" cy="229468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type="title"/>
          </p:nvPr>
        </p:nvSpPr>
        <p:spPr>
          <a:xfrm>
            <a:off x="3225800" y="2201650"/>
            <a:ext cx="2430600" cy="128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Beginning of Covid 19</a:t>
            </a:r>
            <a:endParaRPr/>
          </a:p>
        </p:txBody>
      </p:sp>
      <p:pic>
        <p:nvPicPr>
          <p:cNvPr id="278" name="Google Shape;278;p38"/>
          <p:cNvPicPr preferRelativeResize="0"/>
          <p:nvPr/>
        </p:nvPicPr>
        <p:blipFill>
          <a:blip r:embed="rId3">
            <a:alphaModFix/>
          </a:blip>
          <a:stretch>
            <a:fillRect/>
          </a:stretch>
        </p:blipFill>
        <p:spPr>
          <a:xfrm>
            <a:off x="-361125" y="-36900"/>
            <a:ext cx="3643340" cy="2732525"/>
          </a:xfrm>
          <a:prstGeom prst="rect">
            <a:avLst/>
          </a:prstGeom>
          <a:noFill/>
          <a:ln>
            <a:noFill/>
          </a:ln>
        </p:spPr>
      </p:pic>
      <p:pic>
        <p:nvPicPr>
          <p:cNvPr id="279" name="Google Shape;279;p38"/>
          <p:cNvPicPr preferRelativeResize="0"/>
          <p:nvPr/>
        </p:nvPicPr>
        <p:blipFill>
          <a:blip r:embed="rId4">
            <a:alphaModFix/>
          </a:blip>
          <a:stretch>
            <a:fillRect/>
          </a:stretch>
        </p:blipFill>
        <p:spPr>
          <a:xfrm>
            <a:off x="5646475" y="0"/>
            <a:ext cx="3544974" cy="2658725"/>
          </a:xfrm>
          <a:prstGeom prst="rect">
            <a:avLst/>
          </a:prstGeom>
          <a:noFill/>
          <a:ln>
            <a:noFill/>
          </a:ln>
        </p:spPr>
      </p:pic>
      <p:pic>
        <p:nvPicPr>
          <p:cNvPr id="280" name="Google Shape;280;p38"/>
          <p:cNvPicPr preferRelativeResize="0"/>
          <p:nvPr/>
        </p:nvPicPr>
        <p:blipFill>
          <a:blip r:embed="rId5">
            <a:alphaModFix/>
          </a:blip>
          <a:stretch>
            <a:fillRect/>
          </a:stretch>
        </p:blipFill>
        <p:spPr>
          <a:xfrm>
            <a:off x="5715020" y="2571750"/>
            <a:ext cx="3428980" cy="2571750"/>
          </a:xfrm>
          <a:prstGeom prst="rect">
            <a:avLst/>
          </a:prstGeom>
          <a:noFill/>
          <a:ln>
            <a:noFill/>
          </a:ln>
        </p:spPr>
      </p:pic>
      <p:pic>
        <p:nvPicPr>
          <p:cNvPr id="281" name="Google Shape;281;p38"/>
          <p:cNvPicPr preferRelativeResize="0"/>
          <p:nvPr/>
        </p:nvPicPr>
        <p:blipFill>
          <a:blip r:embed="rId6">
            <a:alphaModFix/>
          </a:blip>
          <a:stretch>
            <a:fillRect/>
          </a:stretch>
        </p:blipFill>
        <p:spPr>
          <a:xfrm>
            <a:off x="0" y="2647950"/>
            <a:ext cx="3225790" cy="2419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3899050" y="2628700"/>
            <a:ext cx="1073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Fails</a:t>
            </a:r>
            <a:endParaRPr/>
          </a:p>
        </p:txBody>
      </p:sp>
      <p:pic>
        <p:nvPicPr>
          <p:cNvPr id="287" name="Google Shape;287;p39"/>
          <p:cNvPicPr preferRelativeResize="0"/>
          <p:nvPr/>
        </p:nvPicPr>
        <p:blipFill>
          <a:blip r:embed="rId3">
            <a:alphaModFix/>
          </a:blip>
          <a:stretch>
            <a:fillRect/>
          </a:stretch>
        </p:blipFill>
        <p:spPr>
          <a:xfrm>
            <a:off x="5271850" y="1446375"/>
            <a:ext cx="3866450" cy="2899838"/>
          </a:xfrm>
          <a:prstGeom prst="rect">
            <a:avLst/>
          </a:prstGeom>
          <a:noFill/>
          <a:ln>
            <a:noFill/>
          </a:ln>
        </p:spPr>
      </p:pic>
      <p:pic>
        <p:nvPicPr>
          <p:cNvPr id="288" name="Google Shape;288;p39"/>
          <p:cNvPicPr preferRelativeResize="0"/>
          <p:nvPr/>
        </p:nvPicPr>
        <p:blipFill>
          <a:blip r:embed="rId4">
            <a:alphaModFix/>
          </a:blip>
          <a:stretch>
            <a:fillRect/>
          </a:stretch>
        </p:blipFill>
        <p:spPr>
          <a:xfrm>
            <a:off x="0" y="1467429"/>
            <a:ext cx="3501750" cy="2626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294" name="Google Shape;294;p40"/>
          <p:cNvSpPr txBox="1"/>
          <p:nvPr>
            <p:ph idx="1" type="body"/>
          </p:nvPr>
        </p:nvSpPr>
        <p:spPr>
          <a:xfrm>
            <a:off x="729450" y="1984825"/>
            <a:ext cx="7688700" cy="2500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Currently, we have used </a:t>
            </a:r>
            <a:r>
              <a:rPr b="1" lang="en"/>
              <a:t>Return to Asset</a:t>
            </a:r>
            <a:r>
              <a:rPr lang="en"/>
              <a:t> and </a:t>
            </a:r>
            <a:r>
              <a:rPr b="1" lang="en"/>
              <a:t>Debt to Assets</a:t>
            </a:r>
            <a:r>
              <a:rPr lang="en"/>
              <a:t> ratio for refining using </a:t>
            </a:r>
            <a:r>
              <a:rPr b="1" lang="en"/>
              <a:t>Ball Mapper</a:t>
            </a:r>
            <a:r>
              <a:rPr lang="en"/>
              <a:t> Algorithm. We can explore other similar company fundamental ratios like </a:t>
            </a:r>
            <a:r>
              <a:rPr b="1" lang="en"/>
              <a:t>Price to Equity, Return on Equity, Quick Ratio,</a:t>
            </a:r>
            <a:r>
              <a:rPr lang="en"/>
              <a:t> etc.</a:t>
            </a:r>
            <a:endParaRPr/>
          </a:p>
          <a:p>
            <a:pPr indent="-311150" lvl="0" marL="457200" rtl="0" algn="l">
              <a:spcBef>
                <a:spcPts val="0"/>
              </a:spcBef>
              <a:spcAft>
                <a:spcPts val="0"/>
              </a:spcAft>
              <a:buSzPts val="1300"/>
              <a:buChar char="●"/>
            </a:pPr>
            <a:r>
              <a:rPr lang="en"/>
              <a:t>We can also use </a:t>
            </a:r>
            <a:r>
              <a:rPr b="1" lang="en"/>
              <a:t>PCA</a:t>
            </a:r>
            <a:r>
              <a:rPr lang="en"/>
              <a:t> to project high dimensional data incorporating multiple fundamental values to a lower dimension to allow proper clustering.</a:t>
            </a:r>
            <a:endParaRPr/>
          </a:p>
          <a:p>
            <a:pPr indent="-311150" lvl="0" marL="457200" rtl="0" algn="l">
              <a:spcBef>
                <a:spcPts val="0"/>
              </a:spcBef>
              <a:spcAft>
                <a:spcPts val="0"/>
              </a:spcAft>
              <a:buSzPts val="1300"/>
              <a:buChar char="●"/>
            </a:pPr>
            <a:r>
              <a:rPr lang="en"/>
              <a:t>Compare the performance of Ball Mapper Algorithm w.r.t. general clustering algorithms like </a:t>
            </a:r>
            <a:r>
              <a:rPr b="1" lang="en"/>
              <a:t>k-mean clustering</a:t>
            </a:r>
            <a:r>
              <a:rPr lang="en"/>
              <a:t>.</a:t>
            </a:r>
            <a:endParaRPr/>
          </a:p>
          <a:p>
            <a:pPr indent="-311150" lvl="0" marL="457200" rtl="0" algn="l">
              <a:spcBef>
                <a:spcPts val="0"/>
              </a:spcBef>
              <a:spcAft>
                <a:spcPts val="0"/>
              </a:spcAft>
              <a:buSzPts val="1300"/>
              <a:buChar char="●"/>
            </a:pPr>
            <a:r>
              <a:rPr lang="en"/>
              <a:t>Try out different models for portfolio selection.</a:t>
            </a:r>
            <a:endParaRPr/>
          </a:p>
          <a:p>
            <a:pPr indent="-311150" lvl="0" marL="457200" rtl="0" algn="l">
              <a:spcBef>
                <a:spcPts val="0"/>
              </a:spcBef>
              <a:spcAft>
                <a:spcPts val="0"/>
              </a:spcAft>
              <a:buSzPts val="1300"/>
              <a:buChar char="●"/>
            </a:pPr>
            <a:r>
              <a:rPr lang="en"/>
              <a:t>We have done the testing for S&amp;P 500 companies. We could test the model for various other markets like </a:t>
            </a:r>
            <a:r>
              <a:rPr b="1" lang="en"/>
              <a:t>NIFTY 500, BSE 500,</a:t>
            </a:r>
            <a:r>
              <a:rPr lang="en"/>
              <a:t> etc. Currently, this was not possible due to lack of clean data.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1"/>
          <p:cNvSpPr txBox="1"/>
          <p:nvPr>
            <p:ph type="ctrTitle"/>
          </p:nvPr>
        </p:nvSpPr>
        <p:spPr>
          <a:xfrm>
            <a:off x="729450" y="2092877"/>
            <a:ext cx="3787800" cy="94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700"/>
              <a:t>Thank you</a:t>
            </a:r>
            <a:endParaRPr sz="4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 Portfolio Theory</a:t>
            </a:r>
            <a:endParaRPr/>
          </a:p>
        </p:txBody>
      </p:sp>
      <p:sp>
        <p:nvSpPr>
          <p:cNvPr id="148" name="Google Shape;148;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MPT is a practical method for allocating funds to assets in order to maximize their overall returns within an acceptable level of risk.</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sz="1600"/>
              <a:t>Expected Return</a:t>
            </a:r>
            <a:endParaRPr b="1" sz="1600"/>
          </a:p>
          <a:p>
            <a:pPr indent="-311150" lvl="0" marL="457200" rtl="0" algn="l">
              <a:lnSpc>
                <a:spcPct val="100000"/>
              </a:lnSpc>
              <a:spcBef>
                <a:spcPts val="0"/>
              </a:spcBef>
              <a:spcAft>
                <a:spcPts val="0"/>
              </a:spcAft>
              <a:buSzPts val="1300"/>
              <a:buChar char="●"/>
            </a:pPr>
            <a:r>
              <a:rPr lang="en"/>
              <a:t>It is the amount of profit or loss from an asset gets on the basis of historical data of return rates.</a:t>
            </a:r>
            <a:endParaRPr/>
          </a:p>
          <a:p>
            <a:pPr indent="-311150" lvl="0" marL="457200" rtl="0" algn="l">
              <a:lnSpc>
                <a:spcPct val="100000"/>
              </a:lnSpc>
              <a:spcBef>
                <a:spcPts val="0"/>
              </a:spcBef>
              <a:spcAft>
                <a:spcPts val="0"/>
              </a:spcAft>
              <a:buSzPts val="1300"/>
              <a:buChar char="●"/>
            </a:pPr>
            <a:r>
              <a:rPr lang="en"/>
              <a:t>It can be measured by average value of the returns of the asset.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pic>
        <p:nvPicPr>
          <p:cNvPr id="149" name="Google Shape;149;p19"/>
          <p:cNvPicPr preferRelativeResize="0"/>
          <p:nvPr/>
        </p:nvPicPr>
        <p:blipFill>
          <a:blip r:embed="rId3">
            <a:alphaModFix/>
          </a:blip>
          <a:stretch>
            <a:fillRect/>
          </a:stretch>
        </p:blipFill>
        <p:spPr>
          <a:xfrm>
            <a:off x="3150025" y="2495550"/>
            <a:ext cx="2364075" cy="972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Financial Risk</a:t>
            </a:r>
            <a:endParaRPr/>
          </a:p>
        </p:txBody>
      </p:sp>
      <p:sp>
        <p:nvSpPr>
          <p:cNvPr id="155" name="Google Shape;155;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Defined as the chance that an asset’s actual gains are different from the expected rewards of the asset</a:t>
            </a:r>
            <a:endParaRPr/>
          </a:p>
          <a:p>
            <a:pPr indent="-311150" lvl="0" marL="457200" rtl="0" algn="l">
              <a:spcBef>
                <a:spcPts val="0"/>
              </a:spcBef>
              <a:spcAft>
                <a:spcPts val="0"/>
              </a:spcAft>
              <a:buSzPts val="1300"/>
              <a:buChar char="●"/>
            </a:pPr>
            <a:r>
              <a:rPr lang="en"/>
              <a:t>Standard deviation of the gains is a common metric associated with financial risk</a:t>
            </a:r>
            <a:endParaRPr/>
          </a:p>
          <a:p>
            <a:pPr indent="-311150" lvl="0" marL="457200" rtl="0" algn="l">
              <a:spcBef>
                <a:spcPts val="0"/>
              </a:spcBef>
              <a:spcAft>
                <a:spcPts val="0"/>
              </a:spcAft>
              <a:buSzPts val="1300"/>
              <a:buChar char="●"/>
            </a:pPr>
            <a:r>
              <a:rPr lang="en"/>
              <a:t>It is measure of the risk associated with the asset prices in comparison to their historical averages for some period of time.</a:t>
            </a:r>
            <a:endParaRPr/>
          </a:p>
          <a:p>
            <a:pPr indent="-311150" lvl="0" marL="457200" rtl="0" algn="l">
              <a:spcBef>
                <a:spcPts val="0"/>
              </a:spcBef>
              <a:spcAft>
                <a:spcPts val="0"/>
              </a:spcAft>
              <a:buSzPts val="1300"/>
              <a:buChar char="●"/>
            </a:pPr>
            <a:r>
              <a:rPr lang="en"/>
              <a:t>There are two types of risk:</a:t>
            </a:r>
            <a:endParaRPr/>
          </a:p>
          <a:p>
            <a:pPr indent="-298450" lvl="1" marL="914400" rtl="0" algn="l">
              <a:spcBef>
                <a:spcPts val="0"/>
              </a:spcBef>
              <a:spcAft>
                <a:spcPts val="0"/>
              </a:spcAft>
              <a:buSzPts val="1100"/>
              <a:buChar char="○"/>
            </a:pPr>
            <a:r>
              <a:rPr b="1" lang="en"/>
              <a:t>Systematic Risk:</a:t>
            </a:r>
            <a:r>
              <a:rPr lang="en"/>
              <a:t> inherent to the market and affects the entire market</a:t>
            </a:r>
            <a:endParaRPr/>
          </a:p>
          <a:p>
            <a:pPr indent="-298450" lvl="1" marL="914400" rtl="0" algn="l">
              <a:spcBef>
                <a:spcPts val="0"/>
              </a:spcBef>
              <a:spcAft>
                <a:spcPts val="0"/>
              </a:spcAft>
              <a:buSzPts val="1100"/>
              <a:buChar char="○"/>
            </a:pPr>
            <a:r>
              <a:rPr b="1" lang="en"/>
              <a:t>Idiosyncratic Risk: </a:t>
            </a:r>
            <a:r>
              <a:rPr lang="en"/>
              <a:t>specific to a particular asset or a group of assets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Efficient Frontier</a:t>
            </a:r>
            <a:endParaRPr/>
          </a:p>
        </p:txBody>
      </p:sp>
      <p:sp>
        <p:nvSpPr>
          <p:cNvPr id="161" name="Google Shape;161;p21"/>
          <p:cNvSpPr txBox="1"/>
          <p:nvPr>
            <p:ph idx="1" type="body"/>
          </p:nvPr>
        </p:nvSpPr>
        <p:spPr>
          <a:xfrm>
            <a:off x="729450" y="2078875"/>
            <a:ext cx="3842700" cy="22611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SzPts val="1300"/>
              <a:buChar char="●"/>
            </a:pPr>
            <a:r>
              <a:rPr lang="en"/>
              <a:t>Set of optimal portfolios that </a:t>
            </a:r>
            <a:r>
              <a:rPr b="1" lang="en"/>
              <a:t>maximise returns for a given amount of risk</a:t>
            </a:r>
            <a:r>
              <a:rPr lang="en"/>
              <a:t> or those portfolios with </a:t>
            </a:r>
            <a:r>
              <a:rPr b="1" lang="en"/>
              <a:t>minimum risk for a given amount of expected returns</a:t>
            </a:r>
            <a:r>
              <a:rPr lang="en"/>
              <a:t>.</a:t>
            </a:r>
            <a:endParaRPr/>
          </a:p>
          <a:p>
            <a:pPr indent="-311150" lvl="0" marL="457200" rtl="0" algn="l">
              <a:spcBef>
                <a:spcPts val="1600"/>
              </a:spcBef>
              <a:spcAft>
                <a:spcPts val="1600"/>
              </a:spcAft>
              <a:buSzPts val="1300"/>
              <a:buChar char="●"/>
            </a:pPr>
            <a:r>
              <a:rPr lang="en"/>
              <a:t>Portfolios that lie below that efficient frontier are sub-optimal as they do not maximise the returns or minimise the risk.</a:t>
            </a:r>
            <a:endParaRPr/>
          </a:p>
        </p:txBody>
      </p:sp>
      <p:pic>
        <p:nvPicPr>
          <p:cNvPr id="162" name="Google Shape;162;p21"/>
          <p:cNvPicPr preferRelativeResize="0"/>
          <p:nvPr/>
        </p:nvPicPr>
        <p:blipFill>
          <a:blip r:embed="rId3">
            <a:alphaModFix/>
          </a:blip>
          <a:stretch>
            <a:fillRect/>
          </a:stretch>
        </p:blipFill>
        <p:spPr>
          <a:xfrm>
            <a:off x="4715150" y="1853850"/>
            <a:ext cx="4133850" cy="2276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Sharpe Ratio</a:t>
            </a:r>
            <a:endParaRPr/>
          </a:p>
        </p:txBody>
      </p:sp>
      <p:sp>
        <p:nvSpPr>
          <p:cNvPr id="168" name="Google Shape;168;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9" name="Google Shape;169;p22"/>
          <p:cNvPicPr preferRelativeResize="0"/>
          <p:nvPr/>
        </p:nvPicPr>
        <p:blipFill>
          <a:blip r:embed="rId3">
            <a:alphaModFix/>
          </a:blip>
          <a:stretch>
            <a:fillRect/>
          </a:stretch>
        </p:blipFill>
        <p:spPr>
          <a:xfrm>
            <a:off x="1419549" y="2078876"/>
            <a:ext cx="6308500" cy="2261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Allocating Portfolios</a:t>
            </a:r>
            <a:endParaRPr/>
          </a:p>
        </p:txBody>
      </p:sp>
      <p:sp>
        <p:nvSpPr>
          <p:cNvPr id="175" name="Google Shape;175;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used two methods to choose portfolio allocations:</a:t>
            </a:r>
            <a:endParaRPr/>
          </a:p>
          <a:p>
            <a:pPr indent="-311150" lvl="0" marL="457200" rtl="0" algn="l">
              <a:lnSpc>
                <a:spcPct val="200000"/>
              </a:lnSpc>
              <a:spcBef>
                <a:spcPts val="1600"/>
              </a:spcBef>
              <a:spcAft>
                <a:spcPts val="0"/>
              </a:spcAft>
              <a:buSzPts val="1300"/>
              <a:buAutoNum type="arabicPeriod"/>
            </a:pPr>
            <a:r>
              <a:rPr b="1" lang="en"/>
              <a:t>Maximise Sharpe Ratio</a:t>
            </a:r>
            <a:endParaRPr b="1"/>
          </a:p>
          <a:p>
            <a:pPr indent="-311150" lvl="0" marL="457200" rtl="0" algn="l">
              <a:lnSpc>
                <a:spcPct val="200000"/>
              </a:lnSpc>
              <a:spcBef>
                <a:spcPts val="0"/>
              </a:spcBef>
              <a:spcAft>
                <a:spcPts val="0"/>
              </a:spcAft>
              <a:buSzPts val="1300"/>
              <a:buAutoNum type="arabicPeriod"/>
            </a:pPr>
            <a:r>
              <a:rPr b="1" lang="en"/>
              <a:t>Minimise Volatility</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Ball Mapper Algorithm</a:t>
            </a:r>
            <a:endParaRPr/>
          </a:p>
        </p:txBody>
      </p:sp>
      <p:sp>
        <p:nvSpPr>
          <p:cNvPr id="181" name="Google Shape;181;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lang="en"/>
              <a:t>We have used the </a:t>
            </a:r>
            <a:r>
              <a:rPr b="1" lang="en"/>
              <a:t>ball mapper</a:t>
            </a:r>
            <a:r>
              <a:rPr lang="en"/>
              <a:t> </a:t>
            </a:r>
            <a:r>
              <a:rPr b="1" lang="en"/>
              <a:t>clustering</a:t>
            </a:r>
            <a:r>
              <a:rPr lang="en"/>
              <a:t> algorithm</a:t>
            </a:r>
            <a:endParaRPr/>
          </a:p>
          <a:p>
            <a:pPr indent="-311150" lvl="0" marL="457200" rtl="0" algn="l">
              <a:lnSpc>
                <a:spcPct val="100000"/>
              </a:lnSpc>
              <a:spcBef>
                <a:spcPts val="0"/>
              </a:spcBef>
              <a:spcAft>
                <a:spcPts val="0"/>
              </a:spcAft>
              <a:buSzPts val="1300"/>
              <a:buChar char="●"/>
            </a:pPr>
            <a:r>
              <a:rPr lang="en"/>
              <a:t>This algorithm takes as input a set of n-dimensional points, with associated values (labels)</a:t>
            </a:r>
            <a:endParaRPr/>
          </a:p>
          <a:p>
            <a:pPr indent="-311150" lvl="0" marL="457200" rtl="0" algn="l">
              <a:lnSpc>
                <a:spcPct val="100000"/>
              </a:lnSpc>
              <a:spcBef>
                <a:spcPts val="0"/>
              </a:spcBef>
              <a:spcAft>
                <a:spcPts val="0"/>
              </a:spcAft>
              <a:buSzPts val="1300"/>
              <a:buChar char="●"/>
            </a:pPr>
            <a:r>
              <a:rPr lang="en"/>
              <a:t>Some points are designated as “landmarks” and other points that are in an </a:t>
            </a:r>
            <a:r>
              <a:rPr b="1" lang="en"/>
              <a:t>epsilon neighborhood of a landmark</a:t>
            </a:r>
            <a:r>
              <a:rPr lang="en"/>
              <a:t> are kept in the cluster of that landmark</a:t>
            </a:r>
            <a:endParaRPr/>
          </a:p>
          <a:p>
            <a:pPr indent="-311150" lvl="0" marL="457200" rtl="0" algn="l">
              <a:lnSpc>
                <a:spcPct val="100000"/>
              </a:lnSpc>
              <a:spcBef>
                <a:spcPts val="0"/>
              </a:spcBef>
              <a:spcAft>
                <a:spcPts val="0"/>
              </a:spcAft>
              <a:buSzPts val="1300"/>
              <a:buChar char="●"/>
            </a:pPr>
            <a:r>
              <a:rPr lang="en"/>
              <a:t>It is ensured that all points are covered by at least one landmark</a:t>
            </a:r>
            <a:endParaRPr/>
          </a:p>
          <a:p>
            <a:pPr indent="-311150" lvl="0" marL="457200" rtl="0" algn="l">
              <a:lnSpc>
                <a:spcPct val="100000"/>
              </a:lnSpc>
              <a:spcBef>
                <a:spcPts val="0"/>
              </a:spcBef>
              <a:spcAft>
                <a:spcPts val="0"/>
              </a:spcAft>
              <a:buSzPts val="1300"/>
              <a:buChar char="●"/>
            </a:pPr>
            <a:r>
              <a:rPr lang="en"/>
              <a:t>The idea is </a:t>
            </a:r>
            <a:r>
              <a:rPr b="1" lang="en"/>
              <a:t>points that are nearby must have similar labels</a:t>
            </a:r>
            <a:r>
              <a:rPr lang="en"/>
              <a:t> (which are real values)</a:t>
            </a:r>
            <a:endParaRPr/>
          </a:p>
          <a:p>
            <a:pPr indent="-311150" lvl="0" marL="457200" rtl="0" algn="l">
              <a:lnSpc>
                <a:spcPct val="100000"/>
              </a:lnSpc>
              <a:spcBef>
                <a:spcPts val="0"/>
              </a:spcBef>
              <a:spcAft>
                <a:spcPts val="0"/>
              </a:spcAft>
              <a:buSzPts val="1300"/>
              <a:buChar char="●"/>
            </a:pPr>
            <a:r>
              <a:rPr lang="en"/>
              <a:t>The following figure shows an example set of points (2D), the next figure </a:t>
            </a:r>
            <a:r>
              <a:rPr lang="en"/>
              <a:t>shows the associated landmarks.</a:t>
            </a:r>
            <a:endParaRPr/>
          </a:p>
        </p:txBody>
      </p:sp>
      <p:pic>
        <p:nvPicPr>
          <p:cNvPr id="182" name="Google Shape;182;p24"/>
          <p:cNvPicPr preferRelativeResize="0"/>
          <p:nvPr/>
        </p:nvPicPr>
        <p:blipFill rotWithShape="1">
          <a:blip r:embed="rId3">
            <a:alphaModFix/>
          </a:blip>
          <a:srcRect b="7545" l="2893" r="0" t="10795"/>
          <a:stretch/>
        </p:blipFill>
        <p:spPr>
          <a:xfrm>
            <a:off x="1461425" y="3758000"/>
            <a:ext cx="6545525" cy="1385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How is Ball Mapper related to Portfolio optimisation</a:t>
            </a:r>
            <a:endParaRPr sz="2300"/>
          </a:p>
        </p:txBody>
      </p:sp>
      <p:sp>
        <p:nvSpPr>
          <p:cNvPr id="188" name="Google Shape;188;p25"/>
          <p:cNvSpPr txBox="1"/>
          <p:nvPr>
            <p:ph idx="1" type="body"/>
          </p:nvPr>
        </p:nvSpPr>
        <p:spPr>
          <a:xfrm>
            <a:off x="729450" y="2053100"/>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aim of the project is to </a:t>
            </a:r>
            <a:r>
              <a:rPr lang="en"/>
              <a:t>cluster</a:t>
            </a:r>
            <a:r>
              <a:rPr lang="en"/>
              <a:t> companies in order to build a diversified </a:t>
            </a:r>
            <a:r>
              <a:rPr lang="en"/>
              <a:t>portfolio</a:t>
            </a:r>
            <a:endParaRPr/>
          </a:p>
          <a:p>
            <a:pPr indent="-311150" lvl="0" marL="457200" rtl="0" algn="l">
              <a:spcBef>
                <a:spcPts val="0"/>
              </a:spcBef>
              <a:spcAft>
                <a:spcPts val="0"/>
              </a:spcAft>
              <a:buSzPts val="1300"/>
              <a:buChar char="●"/>
            </a:pPr>
            <a:r>
              <a:rPr lang="en"/>
              <a:t>Companies with </a:t>
            </a:r>
            <a:r>
              <a:rPr b="1" lang="en"/>
              <a:t>similar financial ratios</a:t>
            </a:r>
            <a:r>
              <a:rPr lang="en"/>
              <a:t> (debt to assets, asset turnover, return on assets) tend to </a:t>
            </a:r>
            <a:r>
              <a:rPr b="1" lang="en"/>
              <a:t>perform similar to each other</a:t>
            </a:r>
            <a:r>
              <a:rPr lang="en"/>
              <a:t>, even in times of crisis</a:t>
            </a:r>
            <a:endParaRPr/>
          </a:p>
          <a:p>
            <a:pPr indent="-311150" lvl="0" marL="457200" rtl="0" algn="l">
              <a:spcBef>
                <a:spcPts val="0"/>
              </a:spcBef>
              <a:spcAft>
                <a:spcPts val="0"/>
              </a:spcAft>
              <a:buSzPts val="1300"/>
              <a:buChar char="●"/>
            </a:pPr>
            <a:r>
              <a:rPr lang="en"/>
              <a:t>The Ball Mapper algorithm can be used to </a:t>
            </a:r>
            <a:r>
              <a:rPr b="1" lang="en"/>
              <a:t>identify and cluster companies with similar values of the aforementioned ratios</a:t>
            </a:r>
            <a:r>
              <a:rPr lang="en"/>
              <a:t> (these companies in an n-dimensional field represented by financial ratios will be within an epsilon neighborhood)</a:t>
            </a:r>
            <a:endParaRPr/>
          </a:p>
          <a:p>
            <a:pPr indent="-311150" lvl="0" marL="457200" rtl="0" algn="l">
              <a:spcBef>
                <a:spcPts val="0"/>
              </a:spcBef>
              <a:spcAft>
                <a:spcPts val="0"/>
              </a:spcAft>
              <a:buSzPts val="1300"/>
              <a:buChar char="●"/>
            </a:pPr>
            <a:r>
              <a:rPr lang="en"/>
              <a:t>Investing in companies from different clusters will lead to diversified portfolio, hence </a:t>
            </a:r>
            <a:r>
              <a:rPr b="1" lang="en"/>
              <a:t>minimising idiosyncratic risk</a:t>
            </a:r>
            <a:endParaRPr b="1"/>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